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304" r:id="rId3"/>
    <p:sldId id="303" r:id="rId4"/>
    <p:sldId id="257" r:id="rId5"/>
    <p:sldId id="293" r:id="rId6"/>
    <p:sldId id="258" r:id="rId7"/>
    <p:sldId id="260" r:id="rId8"/>
    <p:sldId id="294" r:id="rId9"/>
    <p:sldId id="259" r:id="rId10"/>
    <p:sldId id="261" r:id="rId11"/>
    <p:sldId id="262" r:id="rId12"/>
    <p:sldId id="263" r:id="rId13"/>
    <p:sldId id="264" r:id="rId14"/>
    <p:sldId id="265" r:id="rId15"/>
    <p:sldId id="267" r:id="rId16"/>
    <p:sldId id="269" r:id="rId17"/>
    <p:sldId id="295" r:id="rId18"/>
    <p:sldId id="266" r:id="rId19"/>
    <p:sldId id="296" r:id="rId20"/>
    <p:sldId id="268" r:id="rId21"/>
    <p:sldId id="297" r:id="rId22"/>
    <p:sldId id="270" r:id="rId23"/>
    <p:sldId id="271" r:id="rId24"/>
    <p:sldId id="298" r:id="rId25"/>
    <p:sldId id="273" r:id="rId26"/>
    <p:sldId id="306" r:id="rId27"/>
    <p:sldId id="307" r:id="rId28"/>
    <p:sldId id="308" r:id="rId29"/>
    <p:sldId id="309" r:id="rId30"/>
    <p:sldId id="311" r:id="rId31"/>
    <p:sldId id="310" r:id="rId32"/>
    <p:sldId id="312" r:id="rId33"/>
    <p:sldId id="274" r:id="rId34"/>
    <p:sldId id="299" r:id="rId35"/>
    <p:sldId id="300" r:id="rId36"/>
    <p:sldId id="301" r:id="rId37"/>
    <p:sldId id="302" r:id="rId38"/>
  </p:sldIdLst>
  <p:sldSz cx="10240963" cy="676592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7262" autoAdjust="0"/>
    <p:restoredTop sz="94660"/>
  </p:normalViewPr>
  <p:slideViewPr>
    <p:cSldViewPr>
      <p:cViewPr>
        <p:scale>
          <a:sx n="125" d="100"/>
          <a:sy n="125" d="100"/>
        </p:scale>
        <p:origin x="42" y="-12"/>
      </p:cViewPr>
      <p:guideLst>
        <p:guide orient="horz" pos="2131"/>
        <p:guide pos="3226"/>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5" name="Footer Placeholder 4"/>
          <p:cNvSpPr>
            <a:spLocks noGrp="1"/>
          </p:cNvSpPr>
          <p:nvPr>
            <p:ph type="ftr" sz="quarter" idx="11"/>
          </p:nvPr>
        </p:nvSpPr>
        <p:spPr>
          <a:xfrm>
            <a:off x="3498996" y="6271013"/>
            <a:ext cx="3242972" cy="360223"/>
          </a:xfrm>
          <a:prstGeom prst="rect">
            <a:avLst/>
          </a:prstGeom>
        </p:spPr>
        <p:txBody>
          <a:bodyPr/>
          <a:lstStyle/>
          <a:p>
            <a:endParaRPr lang="en-US"/>
          </a:p>
        </p:txBody>
      </p:sp>
      <p:sp>
        <p:nvSpPr>
          <p:cNvPr id="6" name="Slide Number Placeholder 5"/>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2048" y="270951"/>
            <a:ext cx="9216867" cy="1127654"/>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12048" y="1578719"/>
            <a:ext cx="9216867" cy="446519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5" name="Footer Placeholder 4"/>
          <p:cNvSpPr>
            <a:spLocks noGrp="1"/>
          </p:cNvSpPr>
          <p:nvPr>
            <p:ph type="ftr" sz="quarter" idx="11"/>
          </p:nvPr>
        </p:nvSpPr>
        <p:spPr>
          <a:xfrm>
            <a:off x="3498996" y="6271013"/>
            <a:ext cx="3242972" cy="360223"/>
          </a:xfrm>
          <a:prstGeom prst="rect">
            <a:avLst/>
          </a:prstGeom>
        </p:spPr>
        <p:txBody>
          <a:bodyPr/>
          <a:lstStyle/>
          <a:p>
            <a:endParaRPr lang="en-US"/>
          </a:p>
        </p:txBody>
      </p:sp>
      <p:sp>
        <p:nvSpPr>
          <p:cNvPr id="6" name="Slide Number Placeholder 5"/>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9283" y="270954"/>
            <a:ext cx="2764704" cy="577296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5169" y="270954"/>
            <a:ext cx="8123432" cy="5772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5" name="Footer Placeholder 4"/>
          <p:cNvSpPr>
            <a:spLocks noGrp="1"/>
          </p:cNvSpPr>
          <p:nvPr>
            <p:ph type="ftr" sz="quarter" idx="11"/>
          </p:nvPr>
        </p:nvSpPr>
        <p:spPr>
          <a:xfrm>
            <a:off x="3498996" y="6271013"/>
            <a:ext cx="3242972" cy="360223"/>
          </a:xfrm>
          <a:prstGeom prst="rect">
            <a:avLst/>
          </a:prstGeom>
        </p:spPr>
        <p:txBody>
          <a:bodyPr/>
          <a:lstStyle/>
          <a:p>
            <a:endParaRPr lang="en-US"/>
          </a:p>
        </p:txBody>
      </p:sp>
      <p:sp>
        <p:nvSpPr>
          <p:cNvPr id="6" name="Slide Number Placeholder 5"/>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2048" y="270951"/>
            <a:ext cx="9216867" cy="1127654"/>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512048" y="1578719"/>
            <a:ext cx="9216867" cy="44651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5" name="Footer Placeholder 4"/>
          <p:cNvSpPr>
            <a:spLocks noGrp="1"/>
          </p:cNvSpPr>
          <p:nvPr>
            <p:ph type="ftr" sz="quarter" idx="11"/>
          </p:nvPr>
        </p:nvSpPr>
        <p:spPr>
          <a:xfrm>
            <a:off x="3498996" y="6271013"/>
            <a:ext cx="3242972" cy="360223"/>
          </a:xfrm>
          <a:prstGeom prst="rect">
            <a:avLst/>
          </a:prstGeom>
        </p:spPr>
        <p:txBody>
          <a:bodyPr/>
          <a:lstStyle/>
          <a:p>
            <a:endParaRPr lang="en-US"/>
          </a:p>
        </p:txBody>
      </p:sp>
      <p:sp>
        <p:nvSpPr>
          <p:cNvPr id="6" name="Slide Number Placeholder 5"/>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9" descr="blueprint_full2.jpg"/>
          <p:cNvPicPr>
            <a:picLocks/>
          </p:cNvPicPr>
          <p:nvPr userDrawn="1"/>
        </p:nvPicPr>
        <p:blipFill>
          <a:blip r:embed="rId2"/>
          <a:srcRect/>
          <a:stretch>
            <a:fillRect/>
          </a:stretch>
        </p:blipFill>
        <p:spPr bwMode="auto">
          <a:xfrm>
            <a:off x="-28575" y="0"/>
            <a:ext cx="10269538" cy="6765925"/>
          </a:xfrm>
          <a:prstGeom prst="rect">
            <a:avLst/>
          </a:prstGeom>
          <a:noFill/>
          <a:ln w="9525">
            <a:noFill/>
            <a:miter lim="800000"/>
            <a:headEnd/>
            <a:tailEnd/>
          </a:ln>
        </p:spPr>
      </p:pic>
      <p:pic>
        <p:nvPicPr>
          <p:cNvPr id="8" name="Picture 12" descr="bpppt_image.png"/>
          <p:cNvPicPr>
            <a:picLocks noChangeAspect="1"/>
          </p:cNvPicPr>
          <p:nvPr userDrawn="1"/>
        </p:nvPicPr>
        <p:blipFill>
          <a:blip r:embed="rId3" cstate="print"/>
          <a:srcRect/>
          <a:stretch>
            <a:fillRect/>
          </a:stretch>
        </p:blipFill>
        <p:spPr bwMode="auto">
          <a:xfrm>
            <a:off x="-44450" y="182562"/>
            <a:ext cx="9156700" cy="5486399"/>
          </a:xfrm>
          <a:prstGeom prst="rect">
            <a:avLst/>
          </a:prstGeom>
          <a:noFill/>
          <a:ln w="9525">
            <a:noFill/>
            <a:miter lim="800000"/>
            <a:headEnd/>
            <a:tailEnd/>
          </a:ln>
        </p:spPr>
      </p:pic>
      <p:pic>
        <p:nvPicPr>
          <p:cNvPr id="9" name="Picture 14" descr="AO.OD10.Top100.Winner.100px.jpg"/>
          <p:cNvPicPr>
            <a:picLocks noChangeAspect="1"/>
          </p:cNvPicPr>
          <p:nvPr userDrawn="1"/>
        </p:nvPicPr>
        <p:blipFill>
          <a:blip r:embed="rId4"/>
          <a:srcRect/>
          <a:stretch>
            <a:fillRect/>
          </a:stretch>
        </p:blipFill>
        <p:spPr bwMode="auto">
          <a:xfrm>
            <a:off x="8930481" y="182562"/>
            <a:ext cx="1096963" cy="1644650"/>
          </a:xfrm>
          <a:prstGeom prst="rect">
            <a:avLst/>
          </a:prstGeom>
          <a:noFill/>
          <a:ln w="9525">
            <a:noFill/>
            <a:miter lim="800000"/>
            <a:headEnd/>
            <a:tailEnd/>
          </a:ln>
        </p:spPr>
      </p:pic>
      <p:pic>
        <p:nvPicPr>
          <p:cNvPr id="10" name="Picture 20" descr="Adaptivity_Logo_Final.png"/>
          <p:cNvPicPr>
            <a:picLocks noChangeAspect="1"/>
          </p:cNvPicPr>
          <p:nvPr userDrawn="1"/>
        </p:nvPicPr>
        <p:blipFill>
          <a:blip r:embed="rId5"/>
          <a:srcRect/>
          <a:stretch>
            <a:fillRect/>
          </a:stretch>
        </p:blipFill>
        <p:spPr bwMode="auto">
          <a:xfrm>
            <a:off x="230188" y="706438"/>
            <a:ext cx="4494212" cy="1352550"/>
          </a:xfrm>
          <a:prstGeom prst="rect">
            <a:avLst/>
          </a:prstGeom>
          <a:noFill/>
          <a:ln w="9525">
            <a:noFill/>
            <a:miter lim="800000"/>
            <a:headEnd/>
            <a:tailEnd/>
          </a:ln>
        </p:spPr>
      </p:pic>
      <p:sp>
        <p:nvSpPr>
          <p:cNvPr id="11" name="Title 1"/>
          <p:cNvSpPr>
            <a:spLocks noGrp="1"/>
          </p:cNvSpPr>
          <p:nvPr>
            <p:ph type="ctrTitle"/>
          </p:nvPr>
        </p:nvSpPr>
        <p:spPr>
          <a:xfrm>
            <a:off x="1255495" y="2849562"/>
            <a:ext cx="7554245" cy="1666028"/>
          </a:xfrm>
          <a:prstGeom prst="rect">
            <a:avLst/>
          </a:prstGeom>
        </p:spPr>
        <p:txBody>
          <a:bodyPr/>
          <a:lstStyle>
            <a:lvl1pPr>
              <a:defRPr sz="4000" b="1">
                <a:solidFill>
                  <a:schemeClr val="tx1"/>
                </a:solidFill>
                <a:latin typeface="Helvetica"/>
                <a:cs typeface="Helvetica"/>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1321157" y="4659920"/>
            <a:ext cx="7040880" cy="1180160"/>
          </a:xfrm>
          <a:prstGeom prst="rect">
            <a:avLst/>
          </a:prstGeom>
          <a:effectLst/>
        </p:spPr>
        <p:txBody>
          <a:bodyPr>
            <a:normAutofit/>
          </a:bodyPr>
          <a:lstStyle>
            <a:lvl1pPr marL="0" indent="0" algn="ctr">
              <a:buNone/>
              <a:defRPr sz="3200" i="1">
                <a:solidFill>
                  <a:schemeClr val="tx1"/>
                </a:solidFill>
                <a:latin typeface="Helvetica"/>
                <a:cs typeface="Helvetica"/>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2" descr="BP4IT_LS_Wht.png"/>
          <p:cNvPicPr>
            <a:picLocks noChangeAspect="1"/>
          </p:cNvPicPr>
          <p:nvPr userDrawn="1"/>
        </p:nvPicPr>
        <p:blipFill>
          <a:blip r:embed="rId6" cstate="print"/>
          <a:stretch>
            <a:fillRect/>
          </a:stretch>
        </p:blipFill>
        <p:spPr>
          <a:xfrm>
            <a:off x="7635081" y="5897562"/>
            <a:ext cx="2423689" cy="64200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2048" y="270951"/>
            <a:ext cx="9216867" cy="1127654"/>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15170" y="1578719"/>
            <a:ext cx="5444068" cy="446519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29920" y="1578719"/>
            <a:ext cx="5444068" cy="446519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6" name="Footer Placeholder 5"/>
          <p:cNvSpPr>
            <a:spLocks noGrp="1"/>
          </p:cNvSpPr>
          <p:nvPr>
            <p:ph type="ftr" sz="quarter" idx="11"/>
          </p:nvPr>
        </p:nvSpPr>
        <p:spPr>
          <a:xfrm>
            <a:off x="3498996" y="6271013"/>
            <a:ext cx="3242972" cy="360223"/>
          </a:xfrm>
          <a:prstGeom prst="rect">
            <a:avLst/>
          </a:prstGeom>
        </p:spPr>
        <p:txBody>
          <a:bodyPr/>
          <a:lstStyle/>
          <a:p>
            <a:endParaRPr lang="en-US"/>
          </a:p>
        </p:txBody>
      </p:sp>
      <p:sp>
        <p:nvSpPr>
          <p:cNvPr id="7" name="Slide Number Placeholder 6"/>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2048" y="270951"/>
            <a:ext cx="9216867" cy="1127654"/>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2050" y="1514502"/>
            <a:ext cx="4524871" cy="6311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2050" y="2145675"/>
            <a:ext cx="4524871" cy="38982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02268" y="1514502"/>
            <a:ext cx="4526648" cy="6311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202268" y="2145675"/>
            <a:ext cx="4526648" cy="389823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8" name="Footer Placeholder 7"/>
          <p:cNvSpPr>
            <a:spLocks noGrp="1"/>
          </p:cNvSpPr>
          <p:nvPr>
            <p:ph type="ftr" sz="quarter" idx="11"/>
          </p:nvPr>
        </p:nvSpPr>
        <p:spPr>
          <a:xfrm>
            <a:off x="3498996" y="6271013"/>
            <a:ext cx="3242972" cy="360223"/>
          </a:xfrm>
          <a:prstGeom prst="rect">
            <a:avLst/>
          </a:prstGeom>
        </p:spPr>
        <p:txBody>
          <a:bodyPr/>
          <a:lstStyle/>
          <a:p>
            <a:endParaRPr lang="en-US"/>
          </a:p>
        </p:txBody>
      </p:sp>
      <p:sp>
        <p:nvSpPr>
          <p:cNvPr id="9" name="Slide Number Placeholder 8"/>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2048" y="270951"/>
            <a:ext cx="9216867" cy="1127654"/>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4" name="Footer Placeholder 3"/>
          <p:cNvSpPr>
            <a:spLocks noGrp="1"/>
          </p:cNvSpPr>
          <p:nvPr>
            <p:ph type="ftr" sz="quarter" idx="11"/>
          </p:nvPr>
        </p:nvSpPr>
        <p:spPr>
          <a:xfrm>
            <a:off x="3498996" y="6271013"/>
            <a:ext cx="3242972" cy="360223"/>
          </a:xfrm>
          <a:prstGeom prst="rect">
            <a:avLst/>
          </a:prstGeom>
        </p:spPr>
        <p:txBody>
          <a:bodyPr/>
          <a:lstStyle/>
          <a:p>
            <a:endParaRPr lang="en-US"/>
          </a:p>
        </p:txBody>
      </p:sp>
      <p:sp>
        <p:nvSpPr>
          <p:cNvPr id="5" name="Slide Number Placeholder 4"/>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3" name="Footer Placeholder 2"/>
          <p:cNvSpPr>
            <a:spLocks noGrp="1"/>
          </p:cNvSpPr>
          <p:nvPr>
            <p:ph type="ftr" sz="quarter" idx="11"/>
          </p:nvPr>
        </p:nvSpPr>
        <p:spPr>
          <a:xfrm>
            <a:off x="3498996" y="6271013"/>
            <a:ext cx="3242972" cy="360223"/>
          </a:xfrm>
          <a:prstGeom prst="rect">
            <a:avLst/>
          </a:prstGeom>
        </p:spPr>
        <p:txBody>
          <a:bodyPr/>
          <a:lstStyle/>
          <a:p>
            <a:endParaRPr lang="en-US"/>
          </a:p>
        </p:txBody>
      </p:sp>
      <p:sp>
        <p:nvSpPr>
          <p:cNvPr id="4" name="Slide Number Placeholder 3"/>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48" y="269384"/>
            <a:ext cx="3369206" cy="114644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003933" y="269387"/>
            <a:ext cx="5724983" cy="577453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2048" y="1415836"/>
            <a:ext cx="3369206" cy="462808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6" name="Footer Placeholder 5"/>
          <p:cNvSpPr>
            <a:spLocks noGrp="1"/>
          </p:cNvSpPr>
          <p:nvPr>
            <p:ph type="ftr" sz="quarter" idx="11"/>
          </p:nvPr>
        </p:nvSpPr>
        <p:spPr>
          <a:xfrm>
            <a:off x="3498996" y="6271013"/>
            <a:ext cx="3242972" cy="360223"/>
          </a:xfrm>
          <a:prstGeom prst="rect">
            <a:avLst/>
          </a:prstGeom>
        </p:spPr>
        <p:txBody>
          <a:bodyPr/>
          <a:lstStyle/>
          <a:p>
            <a:endParaRPr lang="en-US"/>
          </a:p>
        </p:txBody>
      </p:sp>
      <p:sp>
        <p:nvSpPr>
          <p:cNvPr id="7" name="Slide Number Placeholder 6"/>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07301" y="4736148"/>
            <a:ext cx="6144578" cy="559129"/>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07301" y="604548"/>
            <a:ext cx="6144578" cy="405955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007301" y="5295277"/>
            <a:ext cx="6144578" cy="794056"/>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12048" y="6271013"/>
            <a:ext cx="2389558" cy="360223"/>
          </a:xfrm>
          <a:prstGeom prst="rect">
            <a:avLst/>
          </a:prstGeom>
        </p:spPr>
        <p:txBody>
          <a:bodyPr/>
          <a:lstStyle/>
          <a:p>
            <a:fld id="{3C8E1ED7-2D7A-4A55-81B5-626978F22D0F}" type="datetimeFigureOut">
              <a:rPr lang="en-US" smtClean="0"/>
              <a:pPr/>
              <a:t>6/25/2010</a:t>
            </a:fld>
            <a:endParaRPr lang="en-US"/>
          </a:p>
        </p:txBody>
      </p:sp>
      <p:sp>
        <p:nvSpPr>
          <p:cNvPr id="6" name="Footer Placeholder 5"/>
          <p:cNvSpPr>
            <a:spLocks noGrp="1"/>
          </p:cNvSpPr>
          <p:nvPr>
            <p:ph type="ftr" sz="quarter" idx="11"/>
          </p:nvPr>
        </p:nvSpPr>
        <p:spPr>
          <a:xfrm>
            <a:off x="3498996" y="6271013"/>
            <a:ext cx="3242972" cy="360223"/>
          </a:xfrm>
          <a:prstGeom prst="rect">
            <a:avLst/>
          </a:prstGeom>
        </p:spPr>
        <p:txBody>
          <a:bodyPr/>
          <a:lstStyle/>
          <a:p>
            <a:endParaRPr lang="en-US"/>
          </a:p>
        </p:txBody>
      </p:sp>
      <p:sp>
        <p:nvSpPr>
          <p:cNvPr id="7" name="Slide Number Placeholder 6"/>
          <p:cNvSpPr>
            <a:spLocks noGrp="1"/>
          </p:cNvSpPr>
          <p:nvPr>
            <p:ph type="sldNum" sz="quarter" idx="12"/>
          </p:nvPr>
        </p:nvSpPr>
        <p:spPr>
          <a:xfrm>
            <a:off x="7339357" y="6271013"/>
            <a:ext cx="2389558" cy="360223"/>
          </a:xfrm>
          <a:prstGeom prst="rect">
            <a:avLst/>
          </a:prstGeom>
        </p:spPr>
        <p:txBody>
          <a:bodyPr/>
          <a:lstStyle/>
          <a:p>
            <a:fld id="{EED71F67-5665-44D3-A06E-6BD8F7DC2F2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1" descr="bp_header_ppt.jpg"/>
          <p:cNvPicPr>
            <a:picLocks/>
          </p:cNvPicPr>
          <p:nvPr userDrawn="1"/>
        </p:nvPicPr>
        <p:blipFill>
          <a:blip r:embed="rId13"/>
          <a:srcRect/>
          <a:stretch>
            <a:fillRect/>
          </a:stretch>
        </p:blipFill>
        <p:spPr bwMode="auto">
          <a:xfrm>
            <a:off x="-1" y="-15875"/>
            <a:ext cx="10240963" cy="1017588"/>
          </a:xfrm>
          <a:prstGeom prst="rect">
            <a:avLst/>
          </a:prstGeom>
          <a:noFill/>
          <a:ln w="9525">
            <a:noFill/>
            <a:miter lim="800000"/>
            <a:headEnd/>
            <a:tailEnd/>
          </a:ln>
        </p:spPr>
      </p:pic>
      <p:sp>
        <p:nvSpPr>
          <p:cNvPr id="17" name="Rectangle 16"/>
          <p:cNvSpPr>
            <a:spLocks noChangeArrowheads="1"/>
          </p:cNvSpPr>
          <p:nvPr userDrawn="1"/>
        </p:nvSpPr>
        <p:spPr bwMode="auto">
          <a:xfrm>
            <a:off x="-1" y="987425"/>
            <a:ext cx="10240963" cy="87313"/>
          </a:xfrm>
          <a:prstGeom prst="rect">
            <a:avLst/>
          </a:prstGeom>
          <a:gradFill rotWithShape="1">
            <a:gsLst>
              <a:gs pos="0">
                <a:srgbClr val="F6B41E"/>
              </a:gs>
              <a:gs pos="12000">
                <a:srgbClr val="F6B41E"/>
              </a:gs>
              <a:gs pos="100000">
                <a:srgbClr val="D43E27"/>
              </a:gs>
            </a:gsLst>
            <a:lin ang="0" scaled="1"/>
          </a:gradFill>
          <a:ln w="25400">
            <a:noFill/>
            <a:miter lim="800000"/>
            <a:headEnd/>
            <a:tailEnd/>
          </a:ln>
          <a:effectLst>
            <a:outerShdw dist="38100" dir="2700000" rotWithShape="0">
              <a:srgbClr val="808080">
                <a:alpha val="42998"/>
              </a:srgbClr>
            </a:outerShdw>
          </a:effectLst>
        </p:spPr>
        <p:txBody>
          <a:bodyPr lIns="101628" tIns="50812" rIns="101628" bIns="50812" anchor="ctr"/>
          <a:lstStyle/>
          <a:p>
            <a:pPr algn="ctr" defTabSz="1130884">
              <a:defRPr/>
            </a:pPr>
            <a:endParaRPr lang="en-US" dirty="0">
              <a:solidFill>
                <a:prstClr val="white"/>
              </a:solidFill>
              <a:latin typeface="+mn-lt"/>
              <a:ea typeface="+mn-ea"/>
            </a:endParaRPr>
          </a:p>
        </p:txBody>
      </p:sp>
      <p:pic>
        <p:nvPicPr>
          <p:cNvPr id="19" name="Picture 17" descr="bp_footer_ppt.jpg"/>
          <p:cNvPicPr>
            <a:picLocks/>
          </p:cNvPicPr>
          <p:nvPr userDrawn="1"/>
        </p:nvPicPr>
        <p:blipFill>
          <a:blip r:embed="rId14"/>
          <a:srcRect/>
          <a:stretch>
            <a:fillRect/>
          </a:stretch>
        </p:blipFill>
        <p:spPr bwMode="auto">
          <a:xfrm>
            <a:off x="-1" y="6183313"/>
            <a:ext cx="10240963" cy="582612"/>
          </a:xfrm>
          <a:prstGeom prst="rect">
            <a:avLst/>
          </a:prstGeom>
          <a:noFill/>
          <a:ln w="9525">
            <a:noFill/>
            <a:miter lim="800000"/>
            <a:headEnd/>
            <a:tailEnd/>
          </a:ln>
        </p:spPr>
      </p:pic>
      <p:sp>
        <p:nvSpPr>
          <p:cNvPr id="20" name="Footer Placeholder 4"/>
          <p:cNvSpPr txBox="1">
            <a:spLocks/>
          </p:cNvSpPr>
          <p:nvPr userDrawn="1"/>
        </p:nvSpPr>
        <p:spPr bwMode="auto">
          <a:xfrm>
            <a:off x="7893050" y="6278562"/>
            <a:ext cx="2179638" cy="412750"/>
          </a:xfrm>
          <a:prstGeom prst="rect">
            <a:avLst/>
          </a:prstGeom>
          <a:noFill/>
          <a:ln w="9525">
            <a:noFill/>
            <a:miter lim="800000"/>
            <a:headEnd/>
            <a:tailEnd/>
          </a:ln>
          <a:effectLst>
            <a:outerShdw dist="38100" dir="2700000" rotWithShape="0">
              <a:srgbClr val="808080">
                <a:alpha val="42998"/>
              </a:srgbClr>
            </a:outerShdw>
          </a:effectLst>
        </p:spPr>
        <p:txBody>
          <a:bodyPr vert="horz" wrap="square" lIns="101882" tIns="50941" rIns="101882" bIns="50941" numCol="1" anchor="ctr" anchorCtr="0" compatLnSpc="1">
            <a:prstTxWarp prst="textNoShape">
              <a:avLst/>
            </a:prstTxWarp>
          </a:bodyPr>
          <a:lstStyle>
            <a:lvl1pPr>
              <a:defRPr sz="700" smtClean="0">
                <a:solidFill>
                  <a:srgbClr val="FFFFFF"/>
                </a:solidFill>
                <a:latin typeface="Helvetica" charset="0"/>
                <a:cs typeface="Helvetica"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FFFFFF"/>
                </a:solidFill>
                <a:effectLst/>
                <a:uLnTx/>
                <a:uFillTx/>
                <a:latin typeface="Helvetica" charset="0"/>
                <a:ea typeface="+mn-ea"/>
                <a:cs typeface="Helvetica" charset="0"/>
              </a:rPr>
              <a:t>© 2010, Adaptivity Inc. ALL RIGHTS RESERVED. Proprietary and Confidential Information.</a:t>
            </a:r>
            <a:endParaRPr kumimoji="0" lang="en-US" sz="700" b="0" i="0" u="none" strike="noStrike" kern="1200" cap="none" spc="0" normalizeH="0" baseline="0" noProof="0">
              <a:ln>
                <a:noFill/>
              </a:ln>
              <a:solidFill>
                <a:srgbClr val="FFFFFF"/>
              </a:solidFill>
              <a:effectLst/>
              <a:uLnTx/>
              <a:uFillTx/>
              <a:latin typeface="Helvetica" charset="0"/>
              <a:ea typeface="+mn-ea"/>
              <a:cs typeface="Helvetica" charset="0"/>
            </a:endParaRPr>
          </a:p>
        </p:txBody>
      </p:sp>
      <p:sp>
        <p:nvSpPr>
          <p:cNvPr id="21" name="Slide Number Placeholder 5"/>
          <p:cNvSpPr txBox="1">
            <a:spLocks/>
          </p:cNvSpPr>
          <p:nvPr userDrawn="1"/>
        </p:nvSpPr>
        <p:spPr bwMode="auto">
          <a:xfrm>
            <a:off x="3843338" y="6278562"/>
            <a:ext cx="2347912" cy="412750"/>
          </a:xfrm>
          <a:prstGeom prst="rect">
            <a:avLst/>
          </a:prstGeom>
          <a:noFill/>
          <a:ln w="9525">
            <a:noFill/>
            <a:miter lim="800000"/>
            <a:headEnd/>
            <a:tailEnd/>
          </a:ln>
          <a:effectLst>
            <a:outerShdw dist="38100" dir="2700000" rotWithShape="0">
              <a:srgbClr val="808080">
                <a:alpha val="42998"/>
              </a:srgbClr>
            </a:outerShdw>
          </a:effectLst>
        </p:spPr>
        <p:txBody>
          <a:bodyPr vert="horz" wrap="square" lIns="101882" tIns="50941" rIns="101882" bIns="50941" numCol="1" anchor="ctr" anchorCtr="0" compatLnSpc="1">
            <a:prstTxWarp prst="textNoShape">
              <a:avLst/>
            </a:prstTxWarp>
          </a:bodyPr>
          <a:lstStyle>
            <a:lvl1pPr algn="ctr">
              <a:defRPr sz="1000" smtClean="0">
                <a:solidFill>
                  <a:srgbClr val="FFFFFF"/>
                </a:solidFill>
                <a:latin typeface="Helvetica" charset="0"/>
                <a:cs typeface="Helvetica"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91E861C3-54FE-4EA2-81E6-A5B4F4F25167}" type="slidenum">
              <a:rPr kumimoji="0" lang="en-US" sz="1000" b="0" i="0" u="none" strike="noStrike" kern="1200" cap="none" spc="0" normalizeH="0" baseline="0" noProof="0" smtClean="0">
                <a:ln>
                  <a:noFill/>
                </a:ln>
                <a:solidFill>
                  <a:srgbClr val="FFFFFF"/>
                </a:solidFill>
                <a:effectLst/>
                <a:uLnTx/>
                <a:uFillTx/>
                <a:latin typeface="Helvetica" charset="0"/>
                <a:ea typeface="+mn-ea"/>
                <a:cs typeface="Helvetica"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solidFill>
              <a:effectLst/>
              <a:uLnTx/>
              <a:uFillTx/>
              <a:latin typeface="Helvetica" charset="0"/>
              <a:ea typeface="+mn-ea"/>
              <a:cs typeface="Helvetica" charset="0"/>
            </a:endParaRPr>
          </a:p>
        </p:txBody>
      </p:sp>
      <p:pic>
        <p:nvPicPr>
          <p:cNvPr id="22" name="Picture 10" descr="BP4IT_WHT_Light.png"/>
          <p:cNvPicPr>
            <a:picLocks noChangeAspect="1"/>
          </p:cNvPicPr>
          <p:nvPr userDrawn="1"/>
        </p:nvPicPr>
        <p:blipFill>
          <a:blip r:embed="rId15" cstate="print"/>
          <a:srcRect/>
          <a:stretch>
            <a:fillRect/>
          </a:stretch>
        </p:blipFill>
        <p:spPr bwMode="auto">
          <a:xfrm>
            <a:off x="146050" y="6240462"/>
            <a:ext cx="1824038" cy="4191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Blueprint4IT </a:t>
            </a:r>
            <a:br>
              <a:rPr lang="en-US" dirty="0" smtClean="0"/>
            </a:br>
            <a:r>
              <a:rPr lang="en-US" dirty="0" smtClean="0"/>
              <a:t>Modeling Studio</a:t>
            </a:r>
            <a:endParaRPr lang="en-US" dirty="0"/>
          </a:p>
        </p:txBody>
      </p:sp>
      <p:sp>
        <p:nvSpPr>
          <p:cNvPr id="5" name="Subtitle 4"/>
          <p:cNvSpPr>
            <a:spLocks noGrp="1"/>
          </p:cNvSpPr>
          <p:nvPr>
            <p:ph type="subTitle" idx="1"/>
          </p:nvPr>
        </p:nvSpPr>
        <p:spPr>
          <a:xfrm>
            <a:off x="1321157" y="4983162"/>
            <a:ext cx="7040880" cy="1180160"/>
          </a:xfrm>
        </p:spPr>
        <p:txBody>
          <a:bodyPr>
            <a:normAutofit/>
          </a:bodyPr>
          <a:lstStyle/>
          <a:p>
            <a:r>
              <a:rPr lang="en-US" sz="2400" dirty="0" smtClean="0"/>
              <a:t>June 2010</a:t>
            </a: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08.jpg"/>
          <p:cNvPicPr>
            <a:picLocks noChangeAspect="1"/>
          </p:cNvPicPr>
          <p:nvPr/>
        </p:nvPicPr>
        <p:blipFill>
          <a:blip r:embed="rId2"/>
          <a:stretch>
            <a:fillRect/>
          </a:stretch>
        </p:blipFill>
        <p:spPr>
          <a:xfrm>
            <a:off x="0" y="3444"/>
            <a:ext cx="10240963" cy="6759036"/>
          </a:xfrm>
          <a:prstGeom prst="rect">
            <a:avLst/>
          </a:prstGeom>
        </p:spPr>
      </p:pic>
      <p:sp>
        <p:nvSpPr>
          <p:cNvPr id="8" name="Rounded Rectangle 7"/>
          <p:cNvSpPr/>
          <p:nvPr/>
        </p:nvSpPr>
        <p:spPr>
          <a:xfrm>
            <a:off x="2224881" y="1858962"/>
            <a:ext cx="5867400" cy="3276600"/>
          </a:xfrm>
          <a:prstGeom prst="roundRect">
            <a:avLst>
              <a:gd name="adj" fmla="val 4264"/>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9" name="Rounded Rectangle 8"/>
          <p:cNvSpPr/>
          <p:nvPr/>
        </p:nvSpPr>
        <p:spPr>
          <a:xfrm>
            <a:off x="7330281" y="3611562"/>
            <a:ext cx="1981200" cy="2667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Any time a Business Function is added, the user is presented with a popup screen he or she needs to populate in order to include a new Business Function.  The user starts by entering a name and an optional description to document the purpose of the newly included Business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09.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3596481" y="1325562"/>
            <a:ext cx="17526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7330281" y="3611562"/>
            <a:ext cx="1981200" cy="2667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After completing the information the user should fill out the KPIs for the Function, which are later used to determine the alignment of applications to various business goals such as cost savings, and efficiency.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10.jpg"/>
          <p:cNvPicPr>
            <a:picLocks noChangeAspect="1"/>
          </p:cNvPicPr>
          <p:nvPr/>
        </p:nvPicPr>
        <p:blipFill>
          <a:blip r:embed="rId2"/>
          <a:stretch>
            <a:fillRect/>
          </a:stretch>
        </p:blipFill>
        <p:spPr>
          <a:xfrm>
            <a:off x="0" y="3444"/>
            <a:ext cx="10240963" cy="6759036"/>
          </a:xfrm>
          <a:prstGeom prst="rect">
            <a:avLst/>
          </a:prstGeom>
        </p:spPr>
      </p:pic>
      <p:sp>
        <p:nvSpPr>
          <p:cNvPr id="3" name="Rounded Rectangle 2"/>
          <p:cNvSpPr/>
          <p:nvPr/>
        </p:nvSpPr>
        <p:spPr>
          <a:xfrm>
            <a:off x="2224881" y="1858962"/>
            <a:ext cx="4572000" cy="1905000"/>
          </a:xfrm>
          <a:prstGeom prst="roundRect">
            <a:avLst>
              <a:gd name="adj" fmla="val 10667"/>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7330281" y="3611562"/>
            <a:ext cx="1981200" cy="2667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Due to the large diversity of business drivers across the various industries, KPIs are not part of the </a:t>
            </a:r>
            <a:r>
              <a:rPr lang="en-US" sz="1100" dirty="0" err="1" smtClean="0">
                <a:solidFill>
                  <a:schemeClr val="tx1"/>
                </a:solidFill>
              </a:rPr>
              <a:t>Adaptivity</a:t>
            </a:r>
            <a:r>
              <a:rPr lang="en-US" sz="1100" dirty="0" smtClean="0">
                <a:solidFill>
                  <a:schemeClr val="tx1"/>
                </a:solidFill>
              </a:rPr>
              <a:t> defaults.   Due to the initiatives going on at various organizations at any given time, we start with a neutral position and allow the user to specify the KPI levels themselves.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11.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6187281" y="5211762"/>
            <a:ext cx="10668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7330281" y="3611562"/>
            <a:ext cx="1981200" cy="2667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After completing the necessary fields, the user must save the provided information, after which it becomes part of the template and can be reused by other users starting with the same Business Value Chain, or sharing this user’s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12.jpg"/>
          <p:cNvPicPr>
            <a:picLocks noChangeAspect="1"/>
          </p:cNvPicPr>
          <p:nvPr/>
        </p:nvPicPr>
        <p:blipFill>
          <a:blip r:embed="rId2"/>
          <a:stretch>
            <a:fillRect/>
          </a:stretch>
        </p:blipFill>
        <p:spPr>
          <a:xfrm>
            <a:off x="0" y="3444"/>
            <a:ext cx="10240963" cy="6759036"/>
          </a:xfrm>
          <a:prstGeom prst="rect">
            <a:avLst/>
          </a:prstGeom>
        </p:spPr>
      </p:pic>
      <p:sp>
        <p:nvSpPr>
          <p:cNvPr id="3" name="Rounded Rectangle 2"/>
          <p:cNvSpPr/>
          <p:nvPr/>
        </p:nvSpPr>
        <p:spPr>
          <a:xfrm>
            <a:off x="6720681" y="2925762"/>
            <a:ext cx="9906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Rounded Rectangle 5"/>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A Business Function by itself however does not help us out tremendously in this case, and thus we need to add Business Activities under the Functions with which we can align Applications at a later point.</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13.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2224881" y="1858962"/>
            <a:ext cx="5867400" cy="3276600"/>
          </a:xfrm>
          <a:prstGeom prst="roundRect">
            <a:avLst>
              <a:gd name="adj" fmla="val 4264"/>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7330281" y="3611562"/>
            <a:ext cx="1981200" cy="2667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Any time a Business Activity is added, the user is presented with a popup screen he or she needs to populate in order to include a new Business Activity.  The user starts by entering a name and an optional description to document the purpose of the newly included Business Activity.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14.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3596481" y="1325562"/>
            <a:ext cx="19812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7330281" y="3611562"/>
            <a:ext cx="1981200" cy="2667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After completing the information the user should fill out the Quality Profile for the added Business Activity.  Quality Profiles are essentially high level requirements that generally apply to all Applications that support this particular Business Activity.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15.jpg"/>
          <p:cNvPicPr>
            <a:picLocks noChangeAspect="1"/>
          </p:cNvPicPr>
          <p:nvPr/>
        </p:nvPicPr>
        <p:blipFill>
          <a:blip r:embed="rId2"/>
          <a:stretch>
            <a:fillRect/>
          </a:stretch>
        </p:blipFill>
        <p:spPr>
          <a:xfrm>
            <a:off x="0" y="3444"/>
            <a:ext cx="10240963" cy="6759036"/>
          </a:xfrm>
          <a:prstGeom prst="rect">
            <a:avLst/>
          </a:prstGeom>
        </p:spPr>
      </p:pic>
      <p:sp>
        <p:nvSpPr>
          <p:cNvPr id="3" name="Rounded Rectangle 2"/>
          <p:cNvSpPr/>
          <p:nvPr/>
        </p:nvSpPr>
        <p:spPr>
          <a:xfrm>
            <a:off x="2224881" y="1858962"/>
            <a:ext cx="4572000" cy="3124200"/>
          </a:xfrm>
          <a:prstGeom prst="roundRect">
            <a:avLst>
              <a:gd name="adj" fmla="val 5382"/>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7330281" y="3611562"/>
            <a:ext cx="1981200" cy="2667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For new Business Activities, all Qualities start at “Not Defined” and the user has to chose the level of Quality that this Business Activity expects.</a:t>
            </a:r>
          </a:p>
          <a:p>
            <a:endParaRPr lang="en-US" sz="1100" dirty="0" smtClean="0">
              <a:solidFill>
                <a:schemeClr val="tx1"/>
              </a:solidFill>
            </a:endParaRPr>
          </a:p>
          <a:p>
            <a:r>
              <a:rPr lang="en-US" sz="1100" dirty="0" smtClean="0">
                <a:solidFill>
                  <a:schemeClr val="tx1"/>
                </a:solidFill>
              </a:rPr>
              <a:t>All previously defined Business Activity Quality Profiles already come populated and can be modified using the same mechanism.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0016.jpg"/>
          <p:cNvPicPr>
            <a:picLocks noChangeAspect="1"/>
          </p:cNvPicPr>
          <p:nvPr/>
        </p:nvPicPr>
        <p:blipFill>
          <a:blip r:embed="rId2"/>
          <a:stretch>
            <a:fillRect/>
          </a:stretch>
        </p:blipFill>
        <p:spPr>
          <a:xfrm>
            <a:off x="0" y="3444"/>
            <a:ext cx="10240963" cy="6759036"/>
          </a:xfrm>
          <a:prstGeom prst="rect">
            <a:avLst/>
          </a:prstGeom>
        </p:spPr>
      </p:pic>
      <p:sp>
        <p:nvSpPr>
          <p:cNvPr id="3" name="Rounded Rectangle 2"/>
          <p:cNvSpPr/>
          <p:nvPr/>
        </p:nvSpPr>
        <p:spPr>
          <a:xfrm>
            <a:off x="6187281" y="5135562"/>
            <a:ext cx="10668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Rounded Rectangle 3"/>
          <p:cNvSpPr/>
          <p:nvPr/>
        </p:nvSpPr>
        <p:spPr>
          <a:xfrm>
            <a:off x="7330281" y="3611562"/>
            <a:ext cx="1981200" cy="2667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After completing the necessary fields, the user must save the provided information, after which it becomes part of the template and can be reused by other users starting with the same Business Value Chain, or sharing this user’s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17.jpg"/>
          <p:cNvPicPr>
            <a:picLocks noChangeAspect="1"/>
          </p:cNvPicPr>
          <p:nvPr/>
        </p:nvPicPr>
        <p:blipFill>
          <a:blip r:embed="rId2"/>
          <a:stretch>
            <a:fillRect/>
          </a:stretch>
        </p:blipFill>
        <p:spPr>
          <a:xfrm>
            <a:off x="0" y="3444"/>
            <a:ext cx="10240963" cy="6759036"/>
          </a:xfrm>
          <a:prstGeom prst="rect">
            <a:avLst/>
          </a:prstGeom>
        </p:spPr>
      </p:pic>
      <p:sp>
        <p:nvSpPr>
          <p:cNvPr id="3" name="Rounded Rectangle 2"/>
          <p:cNvSpPr/>
          <p:nvPr/>
        </p:nvSpPr>
        <p:spPr>
          <a:xfrm>
            <a:off x="6720681" y="2925762"/>
            <a:ext cx="9906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Generally a Business Function has more than one Business Activity residing underneath it.  In order to avoid repetition of steps, we will simply add the remaining activities that belong under Risk.</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682" y="194751"/>
            <a:ext cx="9485234" cy="826011"/>
          </a:xfrm>
        </p:spPr>
        <p:txBody>
          <a:bodyPr/>
          <a:lstStyle/>
          <a:p>
            <a:pPr algn="l"/>
            <a:r>
              <a:rPr lang="en-US" sz="4000" dirty="0" smtClean="0">
                <a:solidFill>
                  <a:schemeClr val="bg1">
                    <a:lumMod val="95000"/>
                  </a:schemeClr>
                </a:solidFill>
                <a:effectLst>
                  <a:outerShdw blurRad="38100" dist="38100" dir="2700000" algn="tl">
                    <a:srgbClr val="000000">
                      <a:alpha val="43137"/>
                    </a:srgbClr>
                  </a:outerShdw>
                </a:effectLst>
              </a:rPr>
              <a:t>Blueprint4IT Modeling Studio - Overview</a:t>
            </a:r>
            <a:endParaRPr lang="en-US" sz="4000" dirty="0">
              <a:solidFill>
                <a:schemeClr val="bg1">
                  <a:lumMod val="9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7500" lnSpcReduction="20000"/>
          </a:bodyPr>
          <a:lstStyle/>
          <a:p>
            <a:r>
              <a:rPr lang="en-US" dirty="0" smtClean="0"/>
              <a:t>The Blueprint4IT Modeling Studio is used by Business and IT Management to capture Business and IT Alignment where Demand occurs.</a:t>
            </a:r>
          </a:p>
          <a:p>
            <a:pPr>
              <a:buNone/>
            </a:pPr>
            <a:endParaRPr lang="en-US" dirty="0" smtClean="0"/>
          </a:p>
          <a:p>
            <a:r>
              <a:rPr lang="en-US" dirty="0" smtClean="0"/>
              <a:t>The tool comes complete with multiple Business Value Chains pre-populated for several industries.  Each Business Value Chain is made up of Business Functions and Activities, which are fully customizable.  </a:t>
            </a:r>
          </a:p>
          <a:p>
            <a:pPr>
              <a:buNone/>
            </a:pPr>
            <a:endParaRPr lang="en-US" dirty="0" smtClean="0"/>
          </a:p>
          <a:p>
            <a:r>
              <a:rPr lang="en-US" dirty="0" smtClean="0"/>
              <a:t>As an Application is mapped to a Business Activity, 7 Business Key Performance Indicators and 51 Work Qualities are presented to help define priorities to create executive requirements for existing or new IT Systems.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18.jpg"/>
          <p:cNvPicPr>
            <a:picLocks noChangeAspect="1"/>
          </p:cNvPicPr>
          <p:nvPr/>
        </p:nvPicPr>
        <p:blipFill>
          <a:blip r:embed="rId2"/>
          <a:stretch>
            <a:fillRect/>
          </a:stretch>
        </p:blipFill>
        <p:spPr>
          <a:xfrm>
            <a:off x="0" y="3444"/>
            <a:ext cx="10240963" cy="6759036"/>
          </a:xfrm>
          <a:prstGeom prst="rect">
            <a:avLst/>
          </a:prstGeom>
        </p:spPr>
      </p:pic>
      <p:sp>
        <p:nvSpPr>
          <p:cNvPr id="6" name="Rounded Rectangle 5"/>
          <p:cNvSpPr/>
          <p:nvPr/>
        </p:nvSpPr>
        <p:spPr>
          <a:xfrm>
            <a:off x="2529681" y="1020762"/>
            <a:ext cx="17526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Rounded Rectangle 6"/>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Once the Business Value Chain is to the user’s liking in the model, he or she can move on to the second major step in the process, which is relating Applications to the various Business Activities in the Business Value Chain.</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19.jpg"/>
          <p:cNvPicPr>
            <a:picLocks noChangeAspect="1"/>
          </p:cNvPicPr>
          <p:nvPr/>
        </p:nvPicPr>
        <p:blipFill>
          <a:blip r:embed="rId2"/>
          <a:stretch>
            <a:fillRect/>
          </a:stretch>
        </p:blipFill>
        <p:spPr>
          <a:xfrm>
            <a:off x="0" y="3444"/>
            <a:ext cx="10240963" cy="6759036"/>
          </a:xfrm>
          <a:prstGeom prst="rect">
            <a:avLst/>
          </a:prstGeom>
        </p:spPr>
      </p:pic>
      <p:sp>
        <p:nvSpPr>
          <p:cNvPr id="6" name="Rounded Rectangle 5"/>
          <p:cNvSpPr/>
          <p:nvPr/>
        </p:nvSpPr>
        <p:spPr>
          <a:xfrm>
            <a:off x="929481" y="2011362"/>
            <a:ext cx="990600" cy="4572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Rounded Rectangle 6"/>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Because every organization’s Application Portfolio is very different, the tool allows you to add applications one by one or import a set of Application from a comma separated list.</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20.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1081881" y="2011362"/>
            <a:ext cx="12192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When an a new Application is added to the Application Portfolio Map, all the associations start as “Not Defined” and the application is unnamed.  Double clicking the application name will allow the user to change the name to whatever he or she prefers.</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21.jpg"/>
          <p:cNvPicPr>
            <a:picLocks noChangeAspect="1"/>
          </p:cNvPicPr>
          <p:nvPr/>
        </p:nvPicPr>
        <p:blipFill>
          <a:blip r:embed="rId2"/>
          <a:stretch>
            <a:fillRect/>
          </a:stretch>
        </p:blipFill>
        <p:spPr>
          <a:xfrm>
            <a:off x="0" y="3444"/>
            <a:ext cx="10240963" cy="6759036"/>
          </a:xfrm>
          <a:prstGeom prst="rect">
            <a:avLst/>
          </a:prstGeom>
        </p:spPr>
      </p:pic>
      <p:sp>
        <p:nvSpPr>
          <p:cNvPr id="3" name="Rounded Rectangle 2"/>
          <p:cNvSpPr/>
          <p:nvPr/>
        </p:nvSpPr>
        <p:spPr>
          <a:xfrm>
            <a:off x="3215481" y="2011362"/>
            <a:ext cx="1219200" cy="6096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Once the application is named, the user can associate it with various portions of the Business Value Chain which is presented as the top axis of the grid on the screen.  Double clicking any of the “Not Defined” icons will open an edit option to change the association.</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22.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4053681" y="2468562"/>
            <a:ext cx="228600" cy="2286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Because the Application we chose to add is a Sales Research Application, it makes sense to adjust it’s affinity to Sales:  Research to High.</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23.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4053681" y="1020762"/>
            <a:ext cx="17526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This step can be repeated for an organization’s entire Application Portfolio.  Once fully populated, this view quickly allows you to identify overlap and redundancy in the application environment, and allows optimization at a portfolio level.  Benefits such as reduction in operating costs, licensing costs, support costs can be achieved very quickly.</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Bojan\AppData\Local\Microsoft\Windows\Temporary Internet Files\Content.Outlook\1FL9K2L5\Portfolio_Modeler_GenerateReport.jpg"/>
          <p:cNvPicPr>
            <a:picLocks noChangeAspect="1" noChangeArrowheads="1"/>
          </p:cNvPicPr>
          <p:nvPr/>
        </p:nvPicPr>
        <p:blipFill>
          <a:blip r:embed="rId2"/>
          <a:srcRect/>
          <a:stretch>
            <a:fillRect/>
          </a:stretch>
        </p:blipFill>
        <p:spPr bwMode="auto">
          <a:xfrm>
            <a:off x="0" y="3444"/>
            <a:ext cx="10240963" cy="6759036"/>
          </a:xfrm>
          <a:prstGeom prst="rect">
            <a:avLst/>
          </a:prstGeom>
          <a:noFill/>
        </p:spPr>
      </p:pic>
      <p:sp>
        <p:nvSpPr>
          <p:cNvPr id="5" name="Rounded Rectangle 4"/>
          <p:cNvSpPr/>
          <p:nvPr/>
        </p:nvSpPr>
        <p:spPr>
          <a:xfrm>
            <a:off x="1234281" y="2849562"/>
            <a:ext cx="2286000" cy="5334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Rounded Rectangle 5"/>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Once information is collected and gathered, the </a:t>
            </a:r>
            <a:r>
              <a:rPr lang="en-US" sz="1100" dirty="0" smtClean="0">
                <a:solidFill>
                  <a:schemeClr val="tx1">
                    <a:lumMod val="95000"/>
                    <a:lumOff val="5000"/>
                  </a:schemeClr>
                </a:solidFill>
              </a:rPr>
              <a:t>Blueprint4IT Modeling </a:t>
            </a:r>
            <a:r>
              <a:rPr lang="en-US" sz="1100" dirty="0" smtClean="0">
                <a:solidFill>
                  <a:schemeClr val="tx1">
                    <a:lumMod val="95000"/>
                    <a:lumOff val="5000"/>
                  </a:schemeClr>
                </a:solidFill>
              </a:rPr>
              <a:t>Studio has the ability to generate a number of reports derived from the user provided data. </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0" y="1"/>
            <a:ext cx="10240963" cy="6765924"/>
          </a:xfrm>
          <a:prstGeom prst="rect">
            <a:avLst/>
          </a:prstGeom>
          <a:noFill/>
          <a:ln w="9525">
            <a:noFill/>
            <a:miter lim="800000"/>
            <a:headEnd/>
            <a:tailEnd/>
          </a:ln>
          <a:effectLst/>
        </p:spPr>
      </p:pic>
      <p:sp>
        <p:nvSpPr>
          <p:cNvPr id="5" name="Rounded Rectangle 4"/>
          <p:cNvSpPr/>
          <p:nvPr/>
        </p:nvSpPr>
        <p:spPr>
          <a:xfrm>
            <a:off x="7254081" y="46783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All reports that the </a:t>
            </a:r>
            <a:r>
              <a:rPr lang="en-US" sz="1100" dirty="0" smtClean="0">
                <a:solidFill>
                  <a:schemeClr val="tx1">
                    <a:lumMod val="95000"/>
                    <a:lumOff val="5000"/>
                  </a:schemeClr>
                </a:solidFill>
              </a:rPr>
              <a:t>Blueprint4IT Modeling </a:t>
            </a:r>
            <a:r>
              <a:rPr lang="en-US" sz="1100" dirty="0" smtClean="0">
                <a:solidFill>
                  <a:schemeClr val="tx1">
                    <a:lumMod val="95000"/>
                    <a:lumOff val="5000"/>
                  </a:schemeClr>
                </a:solidFill>
              </a:rPr>
              <a:t>Studio produces are intended to raise questions and spark discussions around environment and application optimization.  While they don’t pose specific questions, the reports highlight shortcomings or overspending in an environment based on the data provided.</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0"/>
            <a:ext cx="10240963" cy="6765925"/>
          </a:xfrm>
          <a:prstGeom prst="rect">
            <a:avLst/>
          </a:prstGeom>
          <a:noFill/>
          <a:ln w="9525">
            <a:noFill/>
            <a:miter lim="800000"/>
            <a:headEnd/>
            <a:tailEnd/>
          </a:ln>
          <a:effectLst/>
        </p:spPr>
      </p:pic>
      <p:sp>
        <p:nvSpPr>
          <p:cNvPr id="7" name="Rounded Rectangle 6"/>
          <p:cNvSpPr/>
          <p:nvPr/>
        </p:nvSpPr>
        <p:spPr>
          <a:xfrm>
            <a:off x="7254081" y="46783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Reports range from very broad to very detailed.  The High Level Business Value Chain view enables the user to see the entire BVC that was created </a:t>
            </a:r>
            <a:r>
              <a:rPr lang="en-US" sz="1100" dirty="0" smtClean="0">
                <a:solidFill>
                  <a:schemeClr val="tx1"/>
                </a:solidFill>
              </a:rPr>
              <a:t>during the modeling process at a quick glance.</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0"/>
            <a:ext cx="10240963" cy="6765925"/>
          </a:xfrm>
          <a:prstGeom prst="rect">
            <a:avLst/>
          </a:prstGeom>
          <a:noFill/>
          <a:ln w="9525">
            <a:noFill/>
            <a:miter lim="800000"/>
            <a:headEnd/>
            <a:tailEnd/>
          </a:ln>
          <a:effectLst/>
        </p:spPr>
      </p:pic>
      <p:sp>
        <p:nvSpPr>
          <p:cNvPr id="5" name="Rounded Rectangle 4"/>
          <p:cNvSpPr/>
          <p:nvPr/>
        </p:nvSpPr>
        <p:spPr>
          <a:xfrm>
            <a:off x="7254081" y="46783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More detailed reports can be produced such as application breakdowns at a high level.  Analyzing application counts at a Business Function level enables the user to quickly see where the most time, effort and support costs are sunk.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01.jpg"/>
          <p:cNvPicPr>
            <a:picLocks noChangeAspect="1"/>
          </p:cNvPicPr>
          <p:nvPr/>
        </p:nvPicPr>
        <p:blipFill>
          <a:blip r:embed="rId2"/>
          <a:stretch>
            <a:fillRect/>
          </a:stretch>
        </p:blipFill>
        <p:spPr>
          <a:xfrm>
            <a:off x="0" y="3444"/>
            <a:ext cx="10240963" cy="6759036"/>
          </a:xfrm>
          <a:prstGeom prst="rect">
            <a:avLst/>
          </a:prstGeom>
        </p:spPr>
      </p:pic>
      <p:sp>
        <p:nvSpPr>
          <p:cNvPr id="5" name="Rounded Rectangle 4"/>
          <p:cNvSpPr/>
          <p:nvPr/>
        </p:nvSpPr>
        <p:spPr>
          <a:xfrm>
            <a:off x="8244681" y="1096962"/>
            <a:ext cx="914400" cy="457200"/>
          </a:xfrm>
          <a:prstGeom prst="roundRect">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Rounded Rectangle 6"/>
          <p:cNvSpPr/>
          <p:nvPr/>
        </p:nvSpPr>
        <p:spPr>
          <a:xfrm>
            <a:off x="6263481" y="4906962"/>
            <a:ext cx="2971800" cy="13716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lumMod val="95000"/>
                    <a:lumOff val="5000"/>
                  </a:schemeClr>
                </a:solidFill>
              </a:rPr>
              <a:t>Upon entering the Blueprint4IT Modeling Studio , the user sees the Modeling Studio “My Models” view, which presents the user with all models he or she has access to, as well as an option to create a new model.</a:t>
            </a:r>
            <a:endParaRPr lang="en-US" sz="1100" dirty="0">
              <a:solidFill>
                <a:schemeClr val="tx1">
                  <a:lumMod val="95000"/>
                  <a:lumOff val="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0" y="0"/>
            <a:ext cx="10240963" cy="6765925"/>
          </a:xfrm>
          <a:prstGeom prst="rect">
            <a:avLst/>
          </a:prstGeom>
          <a:noFill/>
          <a:ln w="9525">
            <a:noFill/>
            <a:miter lim="800000"/>
            <a:headEnd/>
            <a:tailEnd/>
          </a:ln>
          <a:effectLst/>
        </p:spPr>
      </p:pic>
      <p:sp>
        <p:nvSpPr>
          <p:cNvPr id="5" name="Rounded Rectangle 4"/>
          <p:cNvSpPr/>
          <p:nvPr/>
        </p:nvSpPr>
        <p:spPr>
          <a:xfrm>
            <a:off x="7254081" y="46783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Taking the application analysis concept down to a Business Activity level enables the user to start posing questions around the usage of various applications.  </a:t>
            </a:r>
            <a:r>
              <a:rPr lang="en-US" sz="1100" dirty="0" smtClean="0">
                <a:solidFill>
                  <a:schemeClr val="tx1"/>
                </a:solidFill>
              </a:rPr>
              <a:t>The purpose of this </a:t>
            </a:r>
            <a:r>
              <a:rPr lang="en-US" sz="1100" dirty="0" smtClean="0">
                <a:solidFill>
                  <a:schemeClr val="tx1"/>
                </a:solidFill>
              </a:rPr>
              <a:t>type of report is to visualize application overlap where multiple applications perform the same task.  Eliminating such applications can greatly reduce operating, licensing, and maintenance budgets.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0" y="0"/>
            <a:ext cx="10240963" cy="6765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Bojan\AppData\Local\Microsoft\Windows\Temporary Internet Files\Content.Outlook\1FL9K2L5\Portfolio_Modeler_GenerateReport.jpg"/>
          <p:cNvPicPr>
            <a:picLocks noChangeAspect="1" noChangeArrowheads="1"/>
          </p:cNvPicPr>
          <p:nvPr/>
        </p:nvPicPr>
        <p:blipFill>
          <a:blip r:embed="rId2"/>
          <a:srcRect/>
          <a:stretch>
            <a:fillRect/>
          </a:stretch>
        </p:blipFill>
        <p:spPr bwMode="auto">
          <a:xfrm>
            <a:off x="0" y="3444"/>
            <a:ext cx="10240963" cy="6759036"/>
          </a:xfrm>
          <a:prstGeom prst="rect">
            <a:avLst/>
          </a:prstGeom>
          <a:noFill/>
        </p:spPr>
      </p:pic>
      <p:sp>
        <p:nvSpPr>
          <p:cNvPr id="5" name="Rounded Rectangle 4"/>
          <p:cNvSpPr/>
          <p:nvPr/>
        </p:nvSpPr>
        <p:spPr>
          <a:xfrm>
            <a:off x="7939881" y="715962"/>
            <a:ext cx="914400" cy="304800"/>
          </a:xfrm>
          <a:prstGeom prst="roundRect">
            <a:avLst>
              <a:gd name="adj" fmla="val 24075"/>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24.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3596481" y="2163762"/>
            <a:ext cx="1600200" cy="457200"/>
          </a:xfrm>
          <a:prstGeom prst="roundRect">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034881" y="4906962"/>
            <a:ext cx="34290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lumMod val="95000"/>
                    <a:lumOff val="5000"/>
                  </a:schemeClr>
                </a:solidFill>
              </a:rPr>
              <a:t>The Blueprint4IT Modeling Studio allows you to quickly share models in progress with other users who may have more input or wish to collaborate on the modeling activity.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25.jpg"/>
          <p:cNvPicPr>
            <a:picLocks noChangeAspect="1"/>
          </p:cNvPicPr>
          <p:nvPr/>
        </p:nvPicPr>
        <p:blipFill>
          <a:blip r:embed="rId2"/>
          <a:stretch>
            <a:fillRect/>
          </a:stretch>
        </p:blipFill>
        <p:spPr>
          <a:xfrm>
            <a:off x="0" y="3444"/>
            <a:ext cx="10240963" cy="6759036"/>
          </a:xfrm>
          <a:prstGeom prst="rect">
            <a:avLst/>
          </a:prstGeom>
        </p:spPr>
      </p:pic>
      <p:sp>
        <p:nvSpPr>
          <p:cNvPr id="3" name="Rounded Rectangle 2"/>
          <p:cNvSpPr/>
          <p:nvPr/>
        </p:nvSpPr>
        <p:spPr>
          <a:xfrm>
            <a:off x="4053681" y="1325562"/>
            <a:ext cx="1600200" cy="685800"/>
          </a:xfrm>
          <a:prstGeom prst="roundRect">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034881" y="4906962"/>
            <a:ext cx="34290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Clicking on the “Share Models” button brings up a popup window with the models the user has the ability to share.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26.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2148681" y="2011362"/>
            <a:ext cx="6019800" cy="1600200"/>
          </a:xfrm>
          <a:prstGeom prst="roundRect">
            <a:avLst>
              <a:gd name="adj" fmla="val 9921"/>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034881" y="4906962"/>
            <a:ext cx="34290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Once the models have been identified, the user is prompted to list the individuals or groups who should be included in the modeling activity.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27.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6187281" y="5287962"/>
            <a:ext cx="1066800" cy="381000"/>
          </a:xfrm>
          <a:prstGeom prst="roundRect">
            <a:avLst>
              <a:gd name="adj" fmla="val 9921"/>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034881" y="3535362"/>
            <a:ext cx="34290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Once all the fields are completed, clicking Finish will finalize the sharing operation and send invites to the selected individuals.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28.jpg"/>
          <p:cNvPicPr>
            <a:picLocks noChangeAspect="1"/>
          </p:cNvPicPr>
          <p:nvPr/>
        </p:nvPicPr>
        <p:blipFill>
          <a:blip r:embed="rId2"/>
          <a:stretch>
            <a:fillRect/>
          </a:stretch>
        </p:blipFill>
        <p:spPr>
          <a:xfrm>
            <a:off x="0" y="3444"/>
            <a:ext cx="10240963" cy="6759036"/>
          </a:xfrm>
          <a:prstGeom prst="rect">
            <a:avLst/>
          </a:prstGeom>
        </p:spPr>
      </p:pic>
      <p:sp>
        <p:nvSpPr>
          <p:cNvPr id="3" name="Rounded Rectangle 2"/>
          <p:cNvSpPr/>
          <p:nvPr/>
        </p:nvSpPr>
        <p:spPr>
          <a:xfrm>
            <a:off x="929481" y="4449762"/>
            <a:ext cx="8763000" cy="381000"/>
          </a:xfrm>
          <a:prstGeom prst="roundRect">
            <a:avLst>
              <a:gd name="adj" fmla="val 9921"/>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034881" y="4830762"/>
            <a:ext cx="34290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An invitation status bar allows the user to keep track of who has accepted sent invites, who is still pending, and who is actively collaborating on the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02.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6263481" y="4906962"/>
            <a:ext cx="2971800" cy="13716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By clicking the List View button, the user is presented with the same model information as before, but in a list pane.  This alternative view makes the information easier to consume for some audiences.</a:t>
            </a:r>
            <a:endParaRPr lang="en-US" sz="1100" dirty="0">
              <a:solidFill>
                <a:schemeClr val="tx1"/>
              </a:solidFill>
            </a:endParaRPr>
          </a:p>
        </p:txBody>
      </p:sp>
      <p:sp>
        <p:nvSpPr>
          <p:cNvPr id="5" name="Rounded Rectangle 4"/>
          <p:cNvSpPr/>
          <p:nvPr/>
        </p:nvSpPr>
        <p:spPr>
          <a:xfrm>
            <a:off x="7558881" y="1096962"/>
            <a:ext cx="914400" cy="457200"/>
          </a:xfrm>
          <a:prstGeom prst="roundRect">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03.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1234281" y="4144962"/>
            <a:ext cx="2895600" cy="609600"/>
          </a:xfrm>
          <a:prstGeom prst="roundRect">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263481" y="4906962"/>
            <a:ext cx="2971800" cy="13716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In order to create a new model, the user simply fills out the bottom portion of the “My Models” screen by entering a name.</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04.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3977481" y="4144962"/>
            <a:ext cx="3048000" cy="609600"/>
          </a:xfrm>
          <a:prstGeom prst="roundRect">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263481" y="4906962"/>
            <a:ext cx="2971800" cy="13716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The user can also optionally chose a predefined industry to base his or her model on.  This allows the user to start from a predefined template, instead of creating an entire Business Value Chain from scratch.</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05.jpg"/>
          <p:cNvPicPr>
            <a:picLocks noChangeAspect="1"/>
          </p:cNvPicPr>
          <p:nvPr/>
        </p:nvPicPr>
        <p:blipFill>
          <a:blip r:embed="rId2"/>
          <a:stretch>
            <a:fillRect/>
          </a:stretch>
        </p:blipFill>
        <p:spPr>
          <a:xfrm>
            <a:off x="0" y="3444"/>
            <a:ext cx="10240963" cy="6759036"/>
          </a:xfrm>
          <a:prstGeom prst="rect">
            <a:avLst/>
          </a:prstGeom>
        </p:spPr>
      </p:pic>
      <p:sp>
        <p:nvSpPr>
          <p:cNvPr id="4" name="Rounded Rectangle 3"/>
          <p:cNvSpPr/>
          <p:nvPr/>
        </p:nvSpPr>
        <p:spPr>
          <a:xfrm>
            <a:off x="4053681" y="4068762"/>
            <a:ext cx="3048000" cy="1981200"/>
          </a:xfrm>
          <a:prstGeom prst="roundRect">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7482681" y="3763962"/>
            <a:ext cx="1981200" cy="2667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err="1" smtClean="0">
                <a:solidFill>
                  <a:schemeClr val="tx1"/>
                </a:solidFill>
              </a:rPr>
              <a:t>Adaptivity</a:t>
            </a:r>
            <a:r>
              <a:rPr lang="en-US" sz="1100" dirty="0" smtClean="0">
                <a:solidFill>
                  <a:schemeClr val="tx1"/>
                </a:solidFill>
              </a:rPr>
              <a:t> provides their users with many predefined industries across a number of verticals, ensuring that the user rarely has to create anything without an initial template.  </a:t>
            </a:r>
          </a:p>
          <a:p>
            <a:endParaRPr lang="en-US" sz="1100" dirty="0" smtClean="0">
              <a:solidFill>
                <a:schemeClr val="tx1"/>
              </a:solidFill>
            </a:endParaRPr>
          </a:p>
          <a:p>
            <a:r>
              <a:rPr lang="en-US" sz="1100" dirty="0" err="1" smtClean="0">
                <a:solidFill>
                  <a:schemeClr val="tx1"/>
                </a:solidFill>
              </a:rPr>
              <a:t>Chosing</a:t>
            </a:r>
            <a:r>
              <a:rPr lang="en-US" sz="1100" dirty="0" smtClean="0">
                <a:solidFill>
                  <a:schemeClr val="tx1"/>
                </a:solidFill>
              </a:rPr>
              <a:t> a Capital Markets template will give the user a comprehensive starting point, including default  Business Functions, Business Activities, and Quality Profiles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0006.jpg"/>
          <p:cNvPicPr>
            <a:picLocks noChangeAspect="1"/>
          </p:cNvPicPr>
          <p:nvPr/>
        </p:nvPicPr>
        <p:blipFill>
          <a:blip r:embed="rId2"/>
          <a:stretch>
            <a:fillRect/>
          </a:stretch>
        </p:blipFill>
        <p:spPr>
          <a:xfrm>
            <a:off x="0" y="3444"/>
            <a:ext cx="10240963" cy="6759036"/>
          </a:xfrm>
          <a:prstGeom prst="rect">
            <a:avLst/>
          </a:prstGeom>
        </p:spPr>
      </p:pic>
      <p:sp>
        <p:nvSpPr>
          <p:cNvPr id="6" name="Rounded Rectangle 5"/>
          <p:cNvSpPr/>
          <p:nvPr/>
        </p:nvSpPr>
        <p:spPr>
          <a:xfrm>
            <a:off x="6873081" y="4297362"/>
            <a:ext cx="1066800" cy="381000"/>
          </a:xfrm>
          <a:prstGeom prst="roundRect">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Rounded Rectangle 6"/>
          <p:cNvSpPr/>
          <p:nvPr/>
        </p:nvSpPr>
        <p:spPr>
          <a:xfrm>
            <a:off x="6034881" y="4906962"/>
            <a:ext cx="34290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err="1" smtClean="0">
                <a:solidFill>
                  <a:schemeClr val="tx1"/>
                </a:solidFill>
              </a:rPr>
              <a:t>Adaptivity’s</a:t>
            </a:r>
            <a:r>
              <a:rPr lang="en-US" sz="1100" dirty="0" smtClean="0">
                <a:solidFill>
                  <a:schemeClr val="tx1"/>
                </a:solidFill>
              </a:rPr>
              <a:t> work with customers has shown that our initial templates tend to outline 80% - 90% of the customer’s Business Value Chains, with a 10% - 20% adjustment required to fit any given customer’s unique business situation, business drivers, and quality 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07.jpg"/>
          <p:cNvPicPr>
            <a:picLocks noChangeAspect="1"/>
          </p:cNvPicPr>
          <p:nvPr/>
        </p:nvPicPr>
        <p:blipFill>
          <a:blip r:embed="rId2"/>
          <a:stretch>
            <a:fillRect/>
          </a:stretch>
        </p:blipFill>
        <p:spPr>
          <a:xfrm>
            <a:off x="0" y="3444"/>
            <a:ext cx="10240963" cy="6759036"/>
          </a:xfrm>
          <a:prstGeom prst="rect">
            <a:avLst/>
          </a:prstGeom>
        </p:spPr>
      </p:pic>
      <p:sp>
        <p:nvSpPr>
          <p:cNvPr id="3" name="Rounded Rectangle 2"/>
          <p:cNvSpPr/>
          <p:nvPr/>
        </p:nvSpPr>
        <p:spPr>
          <a:xfrm>
            <a:off x="6568281" y="1935162"/>
            <a:ext cx="990600" cy="457200"/>
          </a:xfrm>
          <a:prstGeom prst="roundRect">
            <a:avLst/>
          </a:prstGeom>
          <a:solidFill>
            <a:schemeClr val="accent2">
              <a:alpha val="22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ounded Rectangle 4"/>
          <p:cNvSpPr/>
          <p:nvPr/>
        </p:nvSpPr>
        <p:spPr>
          <a:xfrm>
            <a:off x="6644481" y="4449762"/>
            <a:ext cx="2743200" cy="1905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1100" dirty="0" smtClean="0">
                <a:solidFill>
                  <a:schemeClr val="tx1"/>
                </a:solidFill>
              </a:rPr>
              <a:t>For the sake of demonstration, we have included a Capital Markets profile that is still incomplete.  This Business Value Chain is missing the critical Business Function of Risk, allowing us to step through the BVC modification process.</a:t>
            </a:r>
            <a:endParaRPr lang="en-US" sz="11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1376</Words>
  <Application>Microsoft Office PowerPoint</Application>
  <PresentationFormat>Custom</PresentationFormat>
  <Paragraphs>45</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Blueprint4IT  Modeling Studio</vt:lpstr>
      <vt:lpstr>Blueprint4IT Modeling Studio - Overview</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Bojan</dc:creator>
  <cp:lastModifiedBy> </cp:lastModifiedBy>
  <cp:revision>16</cp:revision>
  <dcterms:created xsi:type="dcterms:W3CDTF">2010-06-07T14:29:10Z</dcterms:created>
  <dcterms:modified xsi:type="dcterms:W3CDTF">2010-06-25T06:42:57Z</dcterms:modified>
</cp:coreProperties>
</file>